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CF342-315C-40F0-A09F-30FFD8B1B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5B3B8-4CCF-408C-A00C-A1C39DCA0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0939C-4837-4C21-894C-1FED3A9D1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2219-2424-4FC3-BA67-81F35A4B53AD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B684A-7579-4C3D-81A3-4B88E9758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86C77-98A2-4A0F-8A27-770F03F3B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B972-049E-452C-B54E-4B1ED4AE75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962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48C3F-F070-483C-966B-636A57AE2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665CCB-8493-4AB8-88C4-587365ED8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2C052-314D-47DF-8A12-10DE6ED3F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2219-2424-4FC3-BA67-81F35A4B53AD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63B15-C4CE-4393-9FFE-0FE81F630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BB4B5-C408-4EB2-A806-2AA9320A3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B972-049E-452C-B54E-4B1ED4AE75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9980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3CBC23-3A1A-4858-85FA-AFC18F247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6304D-5D4F-4B98-99AE-9C1D124A0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D678D-CB7A-40C9-B41F-EDC4C963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2219-2424-4FC3-BA67-81F35A4B53AD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AD275-7BCB-46A6-AE5A-87C7F46E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9786F-0D35-4D4A-8604-C37A37282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B972-049E-452C-B54E-4B1ED4AE75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687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CDA8F-093A-46CB-8E54-D7D60F0D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912F7-0B84-44B1-A136-3F714EA65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6E6B0-D4EE-4CA0-A10B-0F6440F1F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2219-2424-4FC3-BA67-81F35A4B53AD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64E92-2F99-4673-B1FB-CE8DD3DAA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22A79-5659-4554-8572-2C4299A4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B972-049E-452C-B54E-4B1ED4AE75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179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94674-B85F-43D0-816E-841817AE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2D7B8-0C1C-4B71-82AD-C63BDF447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B4FF3-4344-44E5-8DB4-513F5ED83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2219-2424-4FC3-BA67-81F35A4B53AD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F708A-A1FC-4A1A-AFA5-E910060A9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A82FE-530C-4407-BDDB-9EC801BD4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B972-049E-452C-B54E-4B1ED4AE75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0695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BCFDC-FD3C-4E65-8931-0C03E5FD3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39184-1B8E-4D3F-A3DA-56BCBA9051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B5A5F-A875-42B3-A640-4F45D5D90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D5C60-610D-4411-BE67-FC6D6258D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2219-2424-4FC3-BA67-81F35A4B53AD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17C29-D83E-4214-9228-0DA568B66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9D818-1E8A-4D2D-9529-77D2038F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B972-049E-452C-B54E-4B1ED4AE75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83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98DE9-7D25-441D-933B-71C17754E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1A30E-C111-462B-93FE-2C35609D4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45E1C-1447-43E7-9F5C-361F36782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2DB7CD-7677-4E1B-B564-613AFAD09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0D8E3D-4D4F-407C-874F-ACDE8EE43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C8D206-7FD6-4464-95F9-817591BA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2219-2424-4FC3-BA67-81F35A4B53AD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8495B8-27D0-4144-B1C1-1C7E20218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9CD170-7622-43F2-B3B3-A6C7F9C5C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B972-049E-452C-B54E-4B1ED4AE75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7492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A3CE-3019-49EF-9C6E-65AD628A3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2662F-1C5D-4C86-9B2A-278EFFE68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2219-2424-4FC3-BA67-81F35A4B53AD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20FE1-0DED-4781-A898-3A10D24F0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31ED0-E6F1-47E8-BA6C-A6B55ADC1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B972-049E-452C-B54E-4B1ED4AE75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2123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D71863-1644-44BD-A124-B7BDEFA6E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2219-2424-4FC3-BA67-81F35A4B53AD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A35040-4680-4D3B-9C60-76871376D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7C858-566A-4B37-9C3D-882BA473B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B972-049E-452C-B54E-4B1ED4AE75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3142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5F7D7-D9E7-426A-B67F-C289AF88A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0CC3D-31C6-4369-84D0-1A1F0ACD8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29849-9FC5-4D88-88A0-554D58644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F3A79-F796-4594-A41B-3916C0EF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2219-2424-4FC3-BA67-81F35A4B53AD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8B8B7-D2C0-48FC-86B0-B6B873CD0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188B6-2EB3-445E-A6EE-0CEA3CFEA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B972-049E-452C-B54E-4B1ED4AE75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9099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DF744-DD6F-4318-A4AC-FF659C4C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BD3175-36A9-427D-9553-E4B939E7F9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77396-D18D-428C-A020-DE35C4B76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9825D-2D22-4485-9A59-54300E084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2219-2424-4FC3-BA67-81F35A4B53AD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AE14B-9249-444D-A201-CBDEA269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BE837-7B46-4877-9CE0-BA8A864EB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B972-049E-452C-B54E-4B1ED4AE75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8023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92BA9B-222C-44F8-9CEF-FFEEAD57E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1503E-8784-4344-941B-5AAC9DF19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4D253-D541-4A68-B132-C02873A81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A2219-2424-4FC3-BA67-81F35A4B53AD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B8610-68EA-4A35-8F56-C2466CA477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1687B-1322-47FE-8C14-1775D6DB8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3B972-049E-452C-B54E-4B1ED4AE75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669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2HJmkqTuQck?feature=oemb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famousscientists.org/georg-ohm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-PJcj1TCf_g?feature=oembed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F921-4E1E-4AFE-B24E-DDA5F71869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Resistance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0B95F-C5C0-48F1-9BF7-4401631FB2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704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E29297-839C-4402-B731-3F713B63A0C9}"/>
              </a:ext>
            </a:extLst>
          </p:cNvPr>
          <p:cNvSpPr/>
          <p:nvPr/>
        </p:nvSpPr>
        <p:spPr>
          <a:xfrm>
            <a:off x="815022" y="450761"/>
            <a:ext cx="1063783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you make a </a:t>
            </a:r>
            <a:r>
              <a:rPr lang="en-US" sz="2800" b="1" i="0" dirty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wire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1" i="0" dirty="0">
                <a:solidFill>
                  <a:srgbClr val="0652DD"/>
                </a:solidFill>
                <a:effectLst/>
                <a:latin typeface="Arial" panose="020B0604020202020204" pitchFamily="34" charset="0"/>
              </a:rPr>
              <a:t>wider,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its resistance will </a:t>
            </a:r>
            <a:r>
              <a:rPr lang="en-US" sz="2800" b="1" i="0" dirty="0">
                <a:solidFill>
                  <a:srgbClr val="FFC312"/>
                </a:solidFill>
                <a:effectLst/>
                <a:latin typeface="Arial" panose="020B0604020202020204" pitchFamily="34" charset="0"/>
              </a:rPr>
              <a:t>decrease.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because the </a:t>
            </a:r>
            <a:r>
              <a:rPr lang="en-US" sz="2800" b="1" i="0" dirty="0">
                <a:solidFill>
                  <a:srgbClr val="2E86DE"/>
                </a:solidFill>
                <a:effectLst/>
                <a:latin typeface="Arial" panose="020B0604020202020204" pitchFamily="34" charset="0"/>
              </a:rPr>
              <a:t>electrons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more room to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spread out,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 it is less likely that they will </a:t>
            </a:r>
            <a:r>
              <a:rPr lang="en-US" sz="2800" b="1" i="0" dirty="0">
                <a:solidFill>
                  <a:srgbClr val="2E86DE"/>
                </a:solidFill>
                <a:effectLst/>
                <a:latin typeface="Arial" panose="020B0604020202020204" pitchFamily="34" charset="0"/>
              </a:rPr>
              <a:t>bump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into each other.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1B51D85-BC09-462F-A322-AEAA485D2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669" y="2524125"/>
            <a:ext cx="5813045" cy="388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931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F49974-43CF-4BAE-BB76-7C943EB746D9}"/>
              </a:ext>
            </a:extLst>
          </p:cNvPr>
          <p:cNvSpPr/>
          <p:nvPr/>
        </p:nvSpPr>
        <p:spPr>
          <a:xfrm>
            <a:off x="701040" y="320457"/>
            <a:ext cx="104089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28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 </a:t>
            </a:r>
            <a:r>
              <a:rPr lang="en-US" sz="2800" b="1" i="0" dirty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wire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also depends on the type of </a:t>
            </a:r>
            <a:r>
              <a:rPr lang="en-US" sz="2800" b="1" i="0" dirty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material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is made out of.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sz="2800" b="1" i="0" dirty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wire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made out of </a:t>
            </a:r>
            <a:r>
              <a:rPr lang="en-US" sz="2800" b="1" i="0" dirty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metal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has a much </a:t>
            </a:r>
            <a:r>
              <a:rPr lang="en-US" sz="2800" b="1" i="0" dirty="0">
                <a:solidFill>
                  <a:srgbClr val="FFC312"/>
                </a:solidFill>
                <a:effectLst/>
                <a:latin typeface="Arial" panose="020B0604020202020204" pitchFamily="34" charset="0"/>
              </a:rPr>
              <a:t>lower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a wire made out of </a:t>
            </a:r>
            <a:r>
              <a:rPr lang="en-US" sz="2800" b="1" i="0" dirty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plastic.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054F1BA-30E9-430C-8676-C4352E4A48B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980" y="2558891"/>
            <a:ext cx="7642860" cy="429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427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F977FE-0FA2-46B3-99E9-EBB911EEA863}"/>
              </a:ext>
            </a:extLst>
          </p:cNvPr>
          <p:cNvSpPr/>
          <p:nvPr/>
        </p:nvSpPr>
        <p:spPr>
          <a:xfrm>
            <a:off x="174624" y="586899"/>
            <a:ext cx="1134681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an important factor in </a:t>
            </a:r>
            <a:r>
              <a:rPr lang="en-US" sz="2400" b="1" i="0" dirty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wires, 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especially for carrying </a:t>
            </a:r>
            <a:r>
              <a:rPr lang="en-US" sz="2400" b="1" i="0" dirty="0">
                <a:solidFill>
                  <a:srgbClr val="12CBC4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over great distances.</a:t>
            </a:r>
          </a:p>
          <a:p>
            <a:pPr algn="ctr"/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Watch this video (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KaTeX_Main"/>
              </a:rPr>
              <a:t>0:41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) for an explanation of </a:t>
            </a:r>
            <a:r>
              <a:rPr lang="en-US" sz="24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 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 </a:t>
            </a:r>
            <a:r>
              <a:rPr lang="en-US" sz="2400" b="1" i="0" dirty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wires.</a:t>
            </a:r>
            <a:endParaRPr lang="en-US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Online Media 2" title="What causes resistance of a wire?">
            <a:hlinkClick r:id="" action="ppaction://media"/>
            <a:extLst>
              <a:ext uri="{FF2B5EF4-FFF2-40B4-BE49-F238E27FC236}">
                <a16:creationId xmlns:a16="http://schemas.microsoft.com/office/drawing/2014/main" id="{E22DD020-5D2E-4BE5-A34F-077B7377476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64130" y="2393931"/>
            <a:ext cx="609981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5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1DB328-53FA-4CAE-8BB6-9613ACF5EC2B}"/>
              </a:ext>
            </a:extLst>
          </p:cNvPr>
          <p:cNvSpPr/>
          <p:nvPr/>
        </p:nvSpPr>
        <p:spPr>
          <a:xfrm>
            <a:off x="494348" y="906304"/>
            <a:ext cx="113928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 you will be able to:</a:t>
            </a:r>
          </a:p>
          <a:p>
            <a:pPr algn="ctr"/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D590F"/>
                </a:solidFill>
                <a:effectLst/>
                <a:latin typeface="Arial" panose="020B0604020202020204" pitchFamily="34" charset="0"/>
              </a:rPr>
              <a:t>Explain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what </a:t>
            </a:r>
            <a:r>
              <a:rPr lang="en-US" sz="32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D590F"/>
                </a:solidFill>
                <a:effectLst/>
                <a:latin typeface="Arial" panose="020B0604020202020204" pitchFamily="34" charset="0"/>
              </a:rPr>
              <a:t>Describe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 </a:t>
            </a:r>
            <a:r>
              <a:rPr lang="en-US" sz="32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affected by the </a:t>
            </a:r>
            <a:r>
              <a:rPr lang="en-US" sz="3200" b="1" i="0" dirty="0">
                <a:solidFill>
                  <a:srgbClr val="12CBC4"/>
                </a:solidFill>
                <a:effectLst/>
                <a:latin typeface="Arial" panose="020B0604020202020204" pitchFamily="34" charset="0"/>
              </a:rPr>
              <a:t>length,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3200" b="1" i="0" dirty="0">
                <a:solidFill>
                  <a:srgbClr val="0652DD"/>
                </a:solidFill>
                <a:effectLst/>
                <a:latin typeface="Arial" panose="020B0604020202020204" pitchFamily="34" charset="0"/>
              </a:rPr>
              <a:t>width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3200" b="1" i="0" dirty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materials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sz="3200" b="1" i="0" dirty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wire.</a:t>
            </a:r>
            <a:endParaRPr lang="en-US" sz="32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45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876D02-1631-4ED5-A1EE-C2DD8B00E978}"/>
              </a:ext>
            </a:extLst>
          </p:cNvPr>
          <p:cNvSpPr/>
          <p:nvPr/>
        </p:nvSpPr>
        <p:spPr>
          <a:xfrm>
            <a:off x="228600" y="468263"/>
            <a:ext cx="1138428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Sometimes it is difficult for a </a:t>
            </a:r>
            <a:r>
              <a:rPr lang="en-US" sz="2400" b="1" i="0" dirty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flow through a </a:t>
            </a:r>
            <a:r>
              <a:rPr lang="en-US" sz="24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circuit component.</a:t>
            </a:r>
            <a:endParaRPr lang="en-US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due to the </a:t>
            </a:r>
            <a:r>
              <a:rPr lang="en-US" sz="24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 </a:t>
            </a:r>
            <a:r>
              <a:rPr lang="en-US" sz="24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circuit component.</a:t>
            </a:r>
            <a:endParaRPr lang="en-US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how much a component </a:t>
            </a:r>
            <a:r>
              <a:rPr lang="en-US" sz="2400" b="1" i="0" dirty="0">
                <a:solidFill>
                  <a:srgbClr val="EA2027"/>
                </a:solidFill>
                <a:effectLst/>
                <a:latin typeface="Arial" panose="020B0604020202020204" pitchFamily="34" charset="0"/>
              </a:rPr>
              <a:t>opposes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flow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sz="2400" b="1" i="0" dirty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through it.</a:t>
            </a:r>
          </a:p>
          <a:p>
            <a:pPr algn="ctr"/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</p:txBody>
      </p:sp>
      <p:pic>
        <p:nvPicPr>
          <p:cNvPr id="3" name="1509325837.71858">
            <a:hlinkClick r:id="" action="ppaction://media"/>
            <a:extLst>
              <a:ext uri="{FF2B5EF4-FFF2-40B4-BE49-F238E27FC236}">
                <a16:creationId xmlns:a16="http://schemas.microsoft.com/office/drawing/2014/main" id="{0078985D-0471-41F8-8B97-4A0CCA2C19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2740" y="2960737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3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1D4B49-2C22-47AA-93A4-D294589E9060}"/>
              </a:ext>
            </a:extLst>
          </p:cNvPr>
          <p:cNvSpPr/>
          <p:nvPr/>
        </p:nvSpPr>
        <p:spPr>
          <a:xfrm>
            <a:off x="845661" y="604084"/>
            <a:ext cx="1050067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2E86DE"/>
                </a:solidFill>
                <a:effectLst/>
                <a:latin typeface="Arial" panose="020B0604020202020204" pitchFamily="34" charset="0"/>
              </a:rPr>
              <a:t>Electrons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travelling around a </a:t>
            </a:r>
            <a:r>
              <a:rPr lang="en-US" sz="24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circuit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will encounter </a:t>
            </a:r>
            <a:r>
              <a:rPr lang="en-US" sz="24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resistance.</a:t>
            </a:r>
            <a:endParaRPr lang="en-US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has the unit </a:t>
            </a:r>
            <a:r>
              <a:rPr lang="en-US" sz="24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ohm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KaTeX_Main"/>
              </a:rPr>
              <a:t>Ω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). It was named after the important physicist </a:t>
            </a:r>
            <a:r>
              <a:rPr lang="en-US" sz="2400" b="0" i="0" u="none" strike="noStrike" dirty="0">
                <a:solidFill>
                  <a:srgbClr val="0780B0"/>
                </a:solidFill>
                <a:effectLst/>
                <a:latin typeface="Arial" panose="020B0604020202020204" pitchFamily="34" charset="0"/>
                <a:hlinkClick r:id="rId2"/>
              </a:rPr>
              <a:t>Georg Ohm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a component has a </a:t>
            </a:r>
            <a:r>
              <a:rPr lang="en-US" sz="2400" b="1" i="0" dirty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high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4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resistance,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has </a:t>
            </a:r>
            <a:r>
              <a:rPr lang="en-US" sz="2400" b="1" i="0" dirty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more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4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ohms.</a:t>
            </a:r>
            <a:endParaRPr lang="en-US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it has a </a:t>
            </a:r>
            <a:r>
              <a:rPr lang="en-US" sz="2400" b="1" i="0" dirty="0">
                <a:solidFill>
                  <a:srgbClr val="FFC312"/>
                </a:solidFill>
                <a:effectLst/>
                <a:latin typeface="Arial" panose="020B0604020202020204" pitchFamily="34" charset="0"/>
              </a:rPr>
              <a:t>low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4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resistance,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has </a:t>
            </a:r>
            <a:r>
              <a:rPr lang="en-US" sz="2400" b="1" i="0" dirty="0">
                <a:solidFill>
                  <a:srgbClr val="FFC312"/>
                </a:solidFill>
                <a:effectLst/>
                <a:latin typeface="Arial" panose="020B0604020202020204" pitchFamily="34" charset="0"/>
              </a:rPr>
              <a:t>less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4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ohms.</a:t>
            </a:r>
            <a:endParaRPr lang="en-US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F20A03-70AD-4623-8D57-1B81BCE11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394" y="4086225"/>
            <a:ext cx="1931212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061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245799-7453-44BE-B3B7-3544895705E3}"/>
              </a:ext>
            </a:extLst>
          </p:cNvPr>
          <p:cNvSpPr/>
          <p:nvPr/>
        </p:nvSpPr>
        <p:spPr>
          <a:xfrm>
            <a:off x="731520" y="1818026"/>
            <a:ext cx="1076706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Every </a:t>
            </a:r>
            <a:r>
              <a:rPr lang="en-US" sz="2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circuit component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has a </a:t>
            </a:r>
            <a:r>
              <a:rPr lang="en-US" sz="28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a component has a </a:t>
            </a:r>
            <a:r>
              <a:rPr lang="en-US" sz="2800" b="1" i="0" dirty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high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is </a:t>
            </a:r>
            <a:r>
              <a:rPr lang="en-US" sz="2800" b="1" i="0" dirty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hard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the </a:t>
            </a:r>
            <a:r>
              <a:rPr lang="en-US" sz="2800" b="1" i="0" dirty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flow through it.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because the </a:t>
            </a:r>
            <a:r>
              <a:rPr lang="en-US" sz="2800" b="1" i="0" dirty="0">
                <a:solidFill>
                  <a:srgbClr val="2E86DE"/>
                </a:solidFill>
                <a:effectLst/>
                <a:latin typeface="Arial" panose="020B0604020202020204" pitchFamily="34" charset="0"/>
              </a:rPr>
              <a:t>electrons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bump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into each other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lots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they flow through the </a:t>
            </a:r>
            <a:r>
              <a:rPr lang="en-US" sz="2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component</a:t>
            </a:r>
            <a:r>
              <a:rPr lang="en-US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66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4C75AB-5185-4192-8E96-9BEB646AF47D}"/>
              </a:ext>
            </a:extLst>
          </p:cNvPr>
          <p:cNvSpPr/>
          <p:nvPr/>
        </p:nvSpPr>
        <p:spPr>
          <a:xfrm>
            <a:off x="365760" y="1820000"/>
            <a:ext cx="110871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Some </a:t>
            </a:r>
            <a:r>
              <a:rPr lang="en-US" sz="2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components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much </a:t>
            </a:r>
            <a:r>
              <a:rPr lang="en-US" sz="2800" b="1" i="0" dirty="0">
                <a:solidFill>
                  <a:srgbClr val="FFC312"/>
                </a:solidFill>
                <a:effectLst/>
                <a:latin typeface="Arial" panose="020B0604020202020204" pitchFamily="34" charset="0"/>
              </a:rPr>
              <a:t>lower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a component has a </a:t>
            </a:r>
            <a:r>
              <a:rPr lang="en-US" sz="2800" b="1" i="0" dirty="0">
                <a:solidFill>
                  <a:srgbClr val="FFC312"/>
                </a:solidFill>
                <a:effectLst/>
                <a:latin typeface="Arial" panose="020B0604020202020204" pitchFamily="34" charset="0"/>
              </a:rPr>
              <a:t>low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is </a:t>
            </a:r>
            <a:r>
              <a:rPr lang="en-US" sz="2800" b="1" i="0" dirty="0">
                <a:solidFill>
                  <a:srgbClr val="FFC312"/>
                </a:solidFill>
                <a:effectLst/>
                <a:latin typeface="Arial" panose="020B0604020202020204" pitchFamily="34" charset="0"/>
              </a:rPr>
              <a:t>easier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the </a:t>
            </a:r>
            <a:r>
              <a:rPr lang="en-US" sz="2800" b="1" i="0" dirty="0">
                <a:solidFill>
                  <a:srgbClr val="1289A7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flow through the </a:t>
            </a:r>
            <a:r>
              <a:rPr lang="en-US" sz="2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component.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because the </a:t>
            </a:r>
            <a:r>
              <a:rPr lang="en-US" sz="2800" b="1" i="0" dirty="0">
                <a:solidFill>
                  <a:srgbClr val="2E86DE"/>
                </a:solidFill>
                <a:effectLst/>
                <a:latin typeface="Arial" panose="020B0604020202020204" pitchFamily="34" charset="0"/>
              </a:rPr>
              <a:t>electrons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bump into each other </a:t>
            </a:r>
            <a:r>
              <a:rPr lang="en-US" sz="2800" b="1" i="0" dirty="0">
                <a:solidFill>
                  <a:srgbClr val="FFC312"/>
                </a:solidFill>
                <a:effectLst/>
                <a:latin typeface="Arial" panose="020B0604020202020204" pitchFamily="34" charset="0"/>
              </a:rPr>
              <a:t>less.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01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E302CC-3411-462C-9293-08BED1B2C270}"/>
              </a:ext>
            </a:extLst>
          </p:cNvPr>
          <p:cNvSpPr/>
          <p:nvPr/>
        </p:nvSpPr>
        <p:spPr>
          <a:xfrm>
            <a:off x="640080" y="543223"/>
            <a:ext cx="108127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important to consider in every </a:t>
            </a:r>
            <a:r>
              <a:rPr lang="en-US" sz="24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circuit.</a:t>
            </a:r>
            <a:endParaRPr lang="en-US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Watch this video (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KaTeX_Main"/>
              </a:rPr>
              <a:t>2:28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) for an 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analogy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sz="24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resistance.</a:t>
            </a:r>
            <a:endParaRPr lang="en-US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Online Media 2" title="What is electric resistance">
            <a:hlinkClick r:id="" action="ppaction://media"/>
            <a:extLst>
              <a:ext uri="{FF2B5EF4-FFF2-40B4-BE49-F238E27FC236}">
                <a16:creationId xmlns:a16="http://schemas.microsoft.com/office/drawing/2014/main" id="{3588230E-6B48-4BFB-A0CE-1B2810C3370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53540" y="1743552"/>
            <a:ext cx="8404860" cy="472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9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B1EC4D-EEEC-4C5E-9E34-7DD5AFAAEFE6}"/>
              </a:ext>
            </a:extLst>
          </p:cNvPr>
          <p:cNvSpPr/>
          <p:nvPr/>
        </p:nvSpPr>
        <p:spPr>
          <a:xfrm>
            <a:off x="838200" y="514688"/>
            <a:ext cx="1068324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2800" b="1" i="0" dirty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wires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 </a:t>
            </a:r>
            <a:r>
              <a:rPr lang="en-US" sz="2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circuit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also have a </a:t>
            </a:r>
            <a:r>
              <a:rPr lang="en-US" sz="28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usually want these </a:t>
            </a:r>
            <a:r>
              <a:rPr lang="en-US" sz="2800" b="1" i="0" dirty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wires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have a </a:t>
            </a:r>
            <a:r>
              <a:rPr lang="en-US" sz="28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is as </a:t>
            </a:r>
            <a:r>
              <a:rPr lang="en-US" sz="2800" b="1" i="0" dirty="0">
                <a:solidFill>
                  <a:srgbClr val="FFC312"/>
                </a:solidFill>
                <a:effectLst/>
                <a:latin typeface="Arial" panose="020B0604020202020204" pitchFamily="34" charset="0"/>
              </a:rPr>
              <a:t>low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possible.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can change the </a:t>
            </a:r>
            <a:r>
              <a:rPr lang="en-US" sz="28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 </a:t>
            </a:r>
            <a:r>
              <a:rPr lang="en-US" sz="2800" b="1" i="0" dirty="0">
                <a:solidFill>
                  <a:srgbClr val="EE5A24"/>
                </a:solidFill>
                <a:effectLst/>
                <a:latin typeface="Arial" panose="020B0604020202020204" pitchFamily="34" charset="0"/>
              </a:rPr>
              <a:t>wire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by changing its </a:t>
            </a:r>
            <a:r>
              <a:rPr lang="en-US" sz="2800" b="1" i="0" dirty="0">
                <a:solidFill>
                  <a:srgbClr val="12CBC4"/>
                </a:solidFill>
                <a:effectLst/>
                <a:latin typeface="Arial" panose="020B0604020202020204" pitchFamily="34" charset="0"/>
              </a:rPr>
              <a:t>length,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its </a:t>
            </a:r>
            <a:r>
              <a:rPr lang="en-US" sz="2800" b="1" i="0" dirty="0">
                <a:solidFill>
                  <a:srgbClr val="0652DD"/>
                </a:solidFill>
                <a:effectLst/>
                <a:latin typeface="Arial" panose="020B0604020202020204" pitchFamily="34" charset="0"/>
              </a:rPr>
              <a:t>width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 </a:t>
            </a:r>
            <a:r>
              <a:rPr lang="en-US" sz="2800" b="1" i="0" dirty="0">
                <a:solidFill>
                  <a:srgbClr val="B53471"/>
                </a:solidFill>
                <a:effectLst/>
                <a:latin typeface="Arial" panose="020B0604020202020204" pitchFamily="34" charset="0"/>
              </a:rPr>
              <a:t>material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it's made out of.</a:t>
            </a:r>
          </a:p>
        </p:txBody>
      </p:sp>
    </p:spTree>
    <p:extLst>
      <p:ext uri="{BB962C8B-B14F-4D97-AF65-F5344CB8AC3E}">
        <p14:creationId xmlns:p14="http://schemas.microsoft.com/office/powerpoint/2010/main" val="568435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FC15C8-ECA8-4A11-AC82-09F0F561C1E7}"/>
              </a:ext>
            </a:extLst>
          </p:cNvPr>
          <p:cNvSpPr/>
          <p:nvPr/>
        </p:nvSpPr>
        <p:spPr>
          <a:xfrm>
            <a:off x="1385888" y="1200488"/>
            <a:ext cx="96783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a wire is made </a:t>
            </a:r>
            <a:r>
              <a:rPr lang="en-US" sz="2400" b="1" i="0" dirty="0">
                <a:solidFill>
                  <a:srgbClr val="12CBC4"/>
                </a:solidFill>
                <a:effectLst/>
                <a:latin typeface="Arial" panose="020B0604020202020204" pitchFamily="34" charset="0"/>
              </a:rPr>
              <a:t>longer,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its resistance will </a:t>
            </a:r>
            <a:r>
              <a:rPr lang="en-US" sz="2400" b="1" i="0" dirty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increase.</a:t>
            </a:r>
            <a:endParaRPr lang="en-US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because the </a:t>
            </a:r>
            <a:r>
              <a:rPr lang="en-US" sz="2400" b="1" i="0" dirty="0">
                <a:solidFill>
                  <a:srgbClr val="2E86DE"/>
                </a:solidFill>
                <a:effectLst/>
                <a:latin typeface="Arial" panose="020B0604020202020204" pitchFamily="34" charset="0"/>
              </a:rPr>
              <a:t>electrons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to travel </a:t>
            </a:r>
            <a:r>
              <a:rPr lang="en-US" sz="2400" b="1" i="0" dirty="0">
                <a:solidFill>
                  <a:srgbClr val="12CBC4"/>
                </a:solidFill>
                <a:effectLst/>
                <a:latin typeface="Arial" panose="020B0604020202020204" pitchFamily="34" charset="0"/>
              </a:rPr>
              <a:t>further,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 it is more likely that they will </a:t>
            </a:r>
            <a:r>
              <a:rPr lang="en-US" sz="2400" b="1" i="0" dirty="0">
                <a:solidFill>
                  <a:srgbClr val="2E86DE"/>
                </a:solidFill>
                <a:effectLst/>
                <a:latin typeface="Arial" panose="020B0604020202020204" pitchFamily="34" charset="0"/>
              </a:rPr>
              <a:t>bump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into each other.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2400" b="1" i="0" dirty="0">
                <a:solidFill>
                  <a:srgbClr val="ED4C67"/>
                </a:solidFill>
                <a:effectLst/>
                <a:latin typeface="Arial" panose="020B0604020202020204" pitchFamily="34" charset="0"/>
              </a:rPr>
              <a:t>resistance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 wire </a:t>
            </a:r>
            <a:r>
              <a:rPr lang="en-US" sz="2400" b="1" i="0" dirty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doubles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if you 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double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its </a:t>
            </a:r>
            <a:r>
              <a:rPr lang="en-US" sz="2400" b="1" i="0" dirty="0">
                <a:solidFill>
                  <a:srgbClr val="12CBC4"/>
                </a:solidFill>
                <a:effectLst/>
                <a:latin typeface="Arial" panose="020B0604020202020204" pitchFamily="34" charset="0"/>
              </a:rPr>
              <a:t>length.</a:t>
            </a:r>
            <a:endParaRPr lang="en-US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2B452C-8516-402B-99C4-E035D5806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90" y="3714750"/>
            <a:ext cx="4762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25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32</Words>
  <Application>Microsoft Office PowerPoint</Application>
  <PresentationFormat>Widescreen</PresentationFormat>
  <Paragraphs>50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KaTeX_Main</vt:lpstr>
      <vt:lpstr>Office Theme</vt:lpstr>
      <vt:lpstr>Resistance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Resistance</dc:title>
  <dc:creator>Jean D'cruz</dc:creator>
  <cp:lastModifiedBy>Jean D'cruz</cp:lastModifiedBy>
  <cp:revision>1</cp:revision>
  <dcterms:created xsi:type="dcterms:W3CDTF">2020-05-02T11:51:23Z</dcterms:created>
  <dcterms:modified xsi:type="dcterms:W3CDTF">2020-05-02T11:57:12Z</dcterms:modified>
</cp:coreProperties>
</file>